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420" r:id="rId2"/>
    <p:sldId id="430" r:id="rId3"/>
    <p:sldId id="448" r:id="rId4"/>
    <p:sldId id="446" r:id="rId5"/>
    <p:sldId id="447" r:id="rId6"/>
    <p:sldId id="4071" r:id="rId7"/>
    <p:sldId id="449" r:id="rId8"/>
    <p:sldId id="450" r:id="rId9"/>
    <p:sldId id="451" r:id="rId10"/>
    <p:sldId id="45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46" autoAdjust="0"/>
    <p:restoredTop sz="68842" autoAdjust="0"/>
  </p:normalViewPr>
  <p:slideViewPr>
    <p:cSldViewPr snapToGrid="0">
      <p:cViewPr varScale="1">
        <p:scale>
          <a:sx n="88" d="100"/>
          <a:sy n="88" d="100"/>
        </p:scale>
        <p:origin x="1320" y="176"/>
      </p:cViewPr>
      <p:guideLst>
        <p:guide orient="horz" pos="2160"/>
        <p:guide pos="3840"/>
      </p:guideLst>
    </p:cSldViewPr>
  </p:slideViewPr>
  <p:outlineViewPr>
    <p:cViewPr>
      <p:scale>
        <a:sx n="33" d="100"/>
        <a:sy n="33" d="100"/>
      </p:scale>
      <p:origin x="0" y="-8050"/>
    </p:cViewPr>
  </p:outlineViewPr>
  <p:notesTextViewPr>
    <p:cViewPr>
      <p:scale>
        <a:sx n="1" d="1"/>
        <a:sy n="1" d="1"/>
      </p:scale>
      <p:origin x="0" y="0"/>
    </p:cViewPr>
  </p:notesTextViewPr>
  <p:sorterViewPr>
    <p:cViewPr>
      <p:scale>
        <a:sx n="75" d="100"/>
        <a:sy n="75" d="100"/>
      </p:scale>
      <p:origin x="0" y="-41842"/>
    </p:cViewPr>
  </p:sorterViewPr>
  <p:notesViewPr>
    <p:cSldViewPr snapToGrid="0">
      <p:cViewPr varScale="1">
        <p:scale>
          <a:sx n="95" d="100"/>
          <a:sy n="95" d="100"/>
        </p:scale>
        <p:origin x="4042"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92B98-39A2-4498-BC72-15DC87B710AB}" type="datetimeFigureOut">
              <a:rPr lang="en-US" smtClean="0"/>
              <a:t>2/16/21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554EB-B19A-45A8-BFC0-E9A96D20535F}" type="slidenum">
              <a:rPr lang="en-US" smtClean="0"/>
              <a:t>‹#›</a:t>
            </a:fld>
            <a:endParaRPr lang="en-US"/>
          </a:p>
        </p:txBody>
      </p:sp>
    </p:spTree>
    <p:extLst>
      <p:ext uri="{BB962C8B-B14F-4D97-AF65-F5344CB8AC3E}">
        <p14:creationId xmlns:p14="http://schemas.microsoft.com/office/powerpoint/2010/main" val="2381978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52DC5BFC-0075-45AD-82FF-9A14659651FB}" type="slidenum">
              <a:rPr lang="en-US" smtClean="0"/>
              <a:t>1</a:t>
            </a:fld>
            <a:endParaRPr lang="en-US"/>
          </a:p>
        </p:txBody>
      </p:sp>
    </p:spTree>
    <p:extLst>
      <p:ext uri="{BB962C8B-B14F-4D97-AF65-F5344CB8AC3E}">
        <p14:creationId xmlns:p14="http://schemas.microsoft.com/office/powerpoint/2010/main" val="205278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~~210.8A4 01.png~~</a:t>
            </a:r>
          </a:p>
          <a:p>
            <a:r>
              <a:rPr lang="en-US"/>
              <a:t>{{ FileDate: 10/9/2019 9:49:09 AM</a:t>
            </a:r>
          </a:p>
          <a:p>
            <a:r>
              <a:rPr lang="en-US"/>
              <a:t>ScriptLastRun: 10/10/2019 10:18:01 AM</a:t>
            </a:r>
          </a:p>
          <a:p>
            <a:r>
              <a:rPr lang="en-US"/>
              <a:t>DO NOT EDIT TEXT BETWEEN BRACKETS }}</a:t>
            </a:r>
            <a:endParaRPr lang="en-US" dirty="0"/>
          </a:p>
        </p:txBody>
      </p:sp>
      <p:sp>
        <p:nvSpPr>
          <p:cNvPr id="4" name="Slide Number Placeholder 3"/>
          <p:cNvSpPr>
            <a:spLocks noGrp="1"/>
          </p:cNvSpPr>
          <p:nvPr>
            <p:ph type="sldNum" sz="quarter" idx="5"/>
          </p:nvPr>
        </p:nvSpPr>
        <p:spPr/>
        <p:txBody>
          <a:bodyPr/>
          <a:lstStyle/>
          <a:p>
            <a:fld id="{52DC5BFC-0075-45AD-82FF-9A14659651FB}" type="slidenum">
              <a:rPr lang="en-US" smtClean="0"/>
              <a:t>10</a:t>
            </a:fld>
            <a:endParaRPr lang="en-US"/>
          </a:p>
        </p:txBody>
      </p:sp>
    </p:spTree>
    <p:extLst>
      <p:ext uri="{BB962C8B-B14F-4D97-AF65-F5344CB8AC3E}">
        <p14:creationId xmlns:p14="http://schemas.microsoft.com/office/powerpoint/2010/main" val="422938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absolutely no doubt that ground-fault circuit-interrupter protection has done more than its fair share of protecting people from the hazards involved with the use of electricity. Each Code cycle increases the emphasis on GFCI protection and the locations in which they are required. With so much attention given to this section, it is inevitable that all circuits in dwelling units will eventually require this protection. The 2020 changes and revisions to this article are indeed numerous and include clarifications, expansions to existing rules, and a few new additional items. Some items were relocated and placed in their appropriate articles as indicated in the Informational Notes.</a:t>
            </a:r>
          </a:p>
          <a:p>
            <a:r>
              <a:rPr lang="en-US" dirty="0"/>
              <a:t>So much revision requires the extensive that follows:</a:t>
            </a:r>
          </a:p>
          <a:p>
            <a:r>
              <a:rPr lang="en-US" dirty="0"/>
              <a:t>**</a:t>
            </a:r>
          </a:p>
        </p:txBody>
      </p:sp>
      <p:sp>
        <p:nvSpPr>
          <p:cNvPr id="4" name="Slide Number Placeholder 3"/>
          <p:cNvSpPr>
            <a:spLocks noGrp="1"/>
          </p:cNvSpPr>
          <p:nvPr>
            <p:ph type="sldNum" sz="quarter" idx="5"/>
          </p:nvPr>
        </p:nvSpPr>
        <p:spPr/>
        <p:txBody>
          <a:bodyPr/>
          <a:lstStyle/>
          <a:p>
            <a:fld id="{52DC5BFC-0075-45AD-82FF-9A14659651FB}" type="slidenum">
              <a:rPr lang="en-US" smtClean="0"/>
              <a:t>2</a:t>
            </a:fld>
            <a:endParaRPr lang="en-US"/>
          </a:p>
        </p:txBody>
      </p:sp>
    </p:spTree>
    <p:extLst>
      <p:ext uri="{BB962C8B-B14F-4D97-AF65-F5344CB8AC3E}">
        <p14:creationId xmlns:p14="http://schemas.microsoft.com/office/powerpoint/2010/main" val="831914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~~210.8 02 PH.png~~</a:t>
            </a:r>
          </a:p>
          <a:p>
            <a:r>
              <a:rPr lang="en-US"/>
              <a:t>{{ FileDate: 10/9/2019 9:49:00 AM</a:t>
            </a:r>
          </a:p>
          <a:p>
            <a:r>
              <a:rPr lang="en-US"/>
              <a:t>ScriptLastRun: 10/10/2019 10:18:01 AM</a:t>
            </a:r>
          </a:p>
          <a:p>
            <a:r>
              <a:rPr lang="en-US"/>
              <a:t>DO NOT EDIT TEXT BETWEEN BRACKETS }}</a:t>
            </a:r>
            <a:endParaRPr lang="en-US" dirty="0"/>
          </a:p>
        </p:txBody>
      </p:sp>
      <p:sp>
        <p:nvSpPr>
          <p:cNvPr id="4" name="Slide Number Placeholder 3"/>
          <p:cNvSpPr>
            <a:spLocks noGrp="1"/>
          </p:cNvSpPr>
          <p:nvPr>
            <p:ph type="sldNum" sz="quarter" idx="5"/>
          </p:nvPr>
        </p:nvSpPr>
        <p:spPr/>
        <p:txBody>
          <a:bodyPr/>
          <a:lstStyle/>
          <a:p>
            <a:fld id="{52DC5BFC-0075-45AD-82FF-9A14659651FB}" type="slidenum">
              <a:rPr lang="en-US" smtClean="0"/>
              <a:t>3</a:t>
            </a:fld>
            <a:endParaRPr lang="en-US"/>
          </a:p>
        </p:txBody>
      </p:sp>
    </p:spTree>
    <p:extLst>
      <p:ext uri="{BB962C8B-B14F-4D97-AF65-F5344CB8AC3E}">
        <p14:creationId xmlns:p14="http://schemas.microsoft.com/office/powerpoint/2010/main" val="360671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~~210.8 01.png~~</a:t>
            </a:r>
          </a:p>
          <a:p>
            <a:r>
              <a:rPr lang="en-US"/>
              <a:t>{{ FileDate: 10/9/2019 9:48:58 AM</a:t>
            </a:r>
          </a:p>
          <a:p>
            <a:r>
              <a:rPr lang="en-US"/>
              <a:t>ScriptLastRun: 10/10/2019 10:18:01 AM</a:t>
            </a:r>
          </a:p>
          <a:p>
            <a:r>
              <a:rPr lang="en-US"/>
              <a:t>DO NOT EDIT TEXT BETWEEN BRACKETS }}</a:t>
            </a:r>
            <a:endParaRPr lang="en-US" dirty="0"/>
          </a:p>
        </p:txBody>
      </p:sp>
      <p:sp>
        <p:nvSpPr>
          <p:cNvPr id="4" name="Slide Number Placeholder 3"/>
          <p:cNvSpPr>
            <a:spLocks noGrp="1"/>
          </p:cNvSpPr>
          <p:nvPr>
            <p:ph type="sldNum" sz="quarter" idx="5"/>
          </p:nvPr>
        </p:nvSpPr>
        <p:spPr/>
        <p:txBody>
          <a:bodyPr/>
          <a:lstStyle/>
          <a:p>
            <a:fld id="{52DC5BFC-0075-45AD-82FF-9A14659651FB}" type="slidenum">
              <a:rPr lang="en-US" smtClean="0"/>
              <a:t>4</a:t>
            </a:fld>
            <a:endParaRPr lang="en-US"/>
          </a:p>
        </p:txBody>
      </p:sp>
    </p:spTree>
    <p:extLst>
      <p:ext uri="{BB962C8B-B14F-4D97-AF65-F5344CB8AC3E}">
        <p14:creationId xmlns:p14="http://schemas.microsoft.com/office/powerpoint/2010/main" val="405493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~~100-ground-fault CI 01 N0.png~~</a:t>
            </a:r>
          </a:p>
          <a:p>
            <a:r>
              <a:rPr lang="en-US"/>
              <a:t>{{ FileDate: 10/9/2019 9:40:17 AM</a:t>
            </a:r>
          </a:p>
          <a:p>
            <a:r>
              <a:rPr lang="en-US"/>
              <a:t>ScriptLastRun: 10/10/2019 10:18:01 AM</a:t>
            </a:r>
          </a:p>
          <a:p>
            <a:r>
              <a:rPr lang="en-US"/>
              <a:t>DO NOT EDIT TEXT BETWEEN BRACKETS }}</a:t>
            </a:r>
            <a:endParaRPr lang="en-US" dirty="0"/>
          </a:p>
        </p:txBody>
      </p:sp>
      <p:sp>
        <p:nvSpPr>
          <p:cNvPr id="4" name="Slide Number Placeholder 3"/>
          <p:cNvSpPr>
            <a:spLocks noGrp="1"/>
          </p:cNvSpPr>
          <p:nvPr>
            <p:ph type="sldNum" sz="quarter" idx="5"/>
          </p:nvPr>
        </p:nvSpPr>
        <p:spPr/>
        <p:txBody>
          <a:bodyPr/>
          <a:lstStyle/>
          <a:p>
            <a:fld id="{52DC5BFC-0075-45AD-82FF-9A14659651FB}" type="slidenum">
              <a:rPr lang="en-US" smtClean="0"/>
              <a:t>5</a:t>
            </a:fld>
            <a:endParaRPr lang="en-US"/>
          </a:p>
        </p:txBody>
      </p:sp>
    </p:spTree>
    <p:extLst>
      <p:ext uri="{BB962C8B-B14F-4D97-AF65-F5344CB8AC3E}">
        <p14:creationId xmlns:p14="http://schemas.microsoft.com/office/powerpoint/2010/main" val="26914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554EB-B19A-45A8-BFC0-E9A96D20535F}" type="slidenum">
              <a:rPr lang="en-US" smtClean="0"/>
              <a:t>6</a:t>
            </a:fld>
            <a:endParaRPr lang="en-US"/>
          </a:p>
        </p:txBody>
      </p:sp>
    </p:spTree>
    <p:extLst>
      <p:ext uri="{BB962C8B-B14F-4D97-AF65-F5344CB8AC3E}">
        <p14:creationId xmlns:p14="http://schemas.microsoft.com/office/powerpoint/2010/main" val="913984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~~210.8A1 01.png~~</a:t>
            </a:r>
          </a:p>
          <a:p>
            <a:r>
              <a:rPr lang="en-US"/>
              <a:t>{{ FileDate: 10/9/2019 9:49:02 AM</a:t>
            </a:r>
          </a:p>
          <a:p>
            <a:r>
              <a:rPr lang="en-US"/>
              <a:t>ScriptLastRun: 10/10/2019 10:18:01 AM</a:t>
            </a:r>
          </a:p>
          <a:p>
            <a:r>
              <a:rPr lang="en-US"/>
              <a:t>DO NOT EDIT TEXT BETWEEN BRACKETS }}</a:t>
            </a:r>
            <a:endParaRPr lang="en-US" dirty="0"/>
          </a:p>
        </p:txBody>
      </p:sp>
      <p:sp>
        <p:nvSpPr>
          <p:cNvPr id="4" name="Slide Number Placeholder 3"/>
          <p:cNvSpPr>
            <a:spLocks noGrp="1"/>
          </p:cNvSpPr>
          <p:nvPr>
            <p:ph type="sldNum" sz="quarter" idx="5"/>
          </p:nvPr>
        </p:nvSpPr>
        <p:spPr/>
        <p:txBody>
          <a:bodyPr/>
          <a:lstStyle/>
          <a:p>
            <a:fld id="{52DC5BFC-0075-45AD-82FF-9A14659651FB}" type="slidenum">
              <a:rPr lang="en-US" smtClean="0"/>
              <a:t>7</a:t>
            </a:fld>
            <a:endParaRPr lang="en-US"/>
          </a:p>
        </p:txBody>
      </p:sp>
    </p:spTree>
    <p:extLst>
      <p:ext uri="{BB962C8B-B14F-4D97-AF65-F5344CB8AC3E}">
        <p14:creationId xmlns:p14="http://schemas.microsoft.com/office/powerpoint/2010/main" val="3279479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~~210.8A2 01.png~~</a:t>
            </a:r>
          </a:p>
          <a:p>
            <a:r>
              <a:rPr lang="en-US"/>
              <a:t>{{ FileDate: 10/9/2019 9:49:04 AM</a:t>
            </a:r>
          </a:p>
          <a:p>
            <a:r>
              <a:rPr lang="en-US"/>
              <a:t>ScriptLastRun: 10/10/2019 10:18:01 AM</a:t>
            </a:r>
          </a:p>
          <a:p>
            <a:r>
              <a:rPr lang="en-US"/>
              <a:t>DO NOT EDIT TEXT BETWEEN BRACKETS }}</a:t>
            </a:r>
            <a:endParaRPr lang="en-US" dirty="0"/>
          </a:p>
        </p:txBody>
      </p:sp>
      <p:sp>
        <p:nvSpPr>
          <p:cNvPr id="4" name="Slide Number Placeholder 3"/>
          <p:cNvSpPr>
            <a:spLocks noGrp="1"/>
          </p:cNvSpPr>
          <p:nvPr>
            <p:ph type="sldNum" sz="quarter" idx="5"/>
          </p:nvPr>
        </p:nvSpPr>
        <p:spPr/>
        <p:txBody>
          <a:bodyPr/>
          <a:lstStyle/>
          <a:p>
            <a:fld id="{52DC5BFC-0075-45AD-82FF-9A14659651FB}" type="slidenum">
              <a:rPr lang="en-US" smtClean="0"/>
              <a:t>8</a:t>
            </a:fld>
            <a:endParaRPr lang="en-US"/>
          </a:p>
        </p:txBody>
      </p:sp>
    </p:spTree>
    <p:extLst>
      <p:ext uri="{BB962C8B-B14F-4D97-AF65-F5344CB8AC3E}">
        <p14:creationId xmlns:p14="http://schemas.microsoft.com/office/powerpoint/2010/main" val="2805494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~~210.8A3 01.png~~</a:t>
            </a:r>
          </a:p>
          <a:p>
            <a:r>
              <a:rPr lang="en-US"/>
              <a:t>{{ FileDate: 10/9/2019 9:49:05 AM</a:t>
            </a:r>
          </a:p>
          <a:p>
            <a:r>
              <a:rPr lang="en-US"/>
              <a:t>ScriptLastRun: 10/10/2019 10:18:01 AM</a:t>
            </a:r>
          </a:p>
          <a:p>
            <a:r>
              <a:rPr lang="en-US"/>
              <a:t>DO NOT EDIT TEXT BETWEEN BRACKETS }}</a:t>
            </a:r>
            <a:endParaRPr lang="en-US" dirty="0"/>
          </a:p>
        </p:txBody>
      </p:sp>
      <p:sp>
        <p:nvSpPr>
          <p:cNvPr id="4" name="Slide Number Placeholder 3"/>
          <p:cNvSpPr>
            <a:spLocks noGrp="1"/>
          </p:cNvSpPr>
          <p:nvPr>
            <p:ph type="sldNum" sz="quarter" idx="5"/>
          </p:nvPr>
        </p:nvSpPr>
        <p:spPr/>
        <p:txBody>
          <a:bodyPr/>
          <a:lstStyle/>
          <a:p>
            <a:fld id="{52DC5BFC-0075-45AD-82FF-9A14659651FB}" type="slidenum">
              <a:rPr lang="en-US" smtClean="0"/>
              <a:t>9</a:t>
            </a:fld>
            <a:endParaRPr lang="en-US"/>
          </a:p>
        </p:txBody>
      </p:sp>
    </p:spTree>
    <p:extLst>
      <p:ext uri="{BB962C8B-B14F-4D97-AF65-F5344CB8AC3E}">
        <p14:creationId xmlns:p14="http://schemas.microsoft.com/office/powerpoint/2010/main" val="341679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p:cSld name="Section">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lvl1pPr>
              <a:defRPr b="0"/>
            </a:lvl1pPr>
          </a:lstStyle>
          <a:p>
            <a:pPr lvl="0"/>
            <a:r>
              <a:rPr lang="en-US" dirty="0"/>
              <a:t>Click to edit Master text styles</a:t>
            </a:r>
          </a:p>
        </p:txBody>
      </p:sp>
      <p:cxnSp>
        <p:nvCxnSpPr>
          <p:cNvPr id="8" name="Straight Connector 7"/>
          <p:cNvCxnSpPr/>
          <p:nvPr/>
        </p:nvCxnSpPr>
        <p:spPr>
          <a:xfrm>
            <a:off x="533400" y="2057401"/>
            <a:ext cx="110744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7" name="Title 6"/>
          <p:cNvSpPr>
            <a:spLocks noGrp="1"/>
          </p:cNvSpPr>
          <p:nvPr>
            <p:ph type="title"/>
          </p:nvPr>
        </p:nvSpPr>
        <p:spPr>
          <a:xfrm>
            <a:off x="685800" y="630936"/>
            <a:ext cx="10820400" cy="1293028"/>
          </a:xfrm>
        </p:spPr>
        <p:txBody>
          <a:bodyPr/>
          <a:lstStyle/>
          <a:p>
            <a:r>
              <a:rPr lang="en-US"/>
              <a:t>Click to edit Master title style</a:t>
            </a:r>
          </a:p>
        </p:txBody>
      </p:sp>
    </p:spTree>
    <p:extLst>
      <p:ext uri="{BB962C8B-B14F-4D97-AF65-F5344CB8AC3E}">
        <p14:creationId xmlns:p14="http://schemas.microsoft.com/office/powerpoint/2010/main" val="202489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and Article">
    <p:spTree>
      <p:nvGrpSpPr>
        <p:cNvPr id="1" name=""/>
        <p:cNvGrpSpPr/>
        <p:nvPr/>
      </p:nvGrpSpPr>
      <p:grpSpPr>
        <a:xfrm>
          <a:off x="0" y="0"/>
          <a:ext cx="0" cy="0"/>
          <a:chOff x="0" y="0"/>
          <a:chExt cx="0" cy="0"/>
        </a:xfrm>
      </p:grpSpPr>
      <p:sp>
        <p:nvSpPr>
          <p:cNvPr id="2" name="Title 1"/>
          <p:cNvSpPr>
            <a:spLocks noGrp="1"/>
          </p:cNvSpPr>
          <p:nvPr>
            <p:ph type="title"/>
          </p:nvPr>
        </p:nvSpPr>
        <p:spPr>
          <a:xfrm>
            <a:off x="600075" y="1676400"/>
            <a:ext cx="10991850" cy="2057400"/>
          </a:xfrm>
        </p:spPr>
        <p:txBody>
          <a:bodyPr>
            <a:noAutofit/>
          </a:bodyPr>
          <a:lstStyle>
            <a:lvl1pPr algn="ctr">
              <a:defRPr sz="6000">
                <a:solidFill>
                  <a:srgbClr val="FFC000"/>
                </a:solidFill>
                <a:latin typeface="Arial Narrow" panose="020B0606020202030204" pitchFamily="34" charset="0"/>
              </a:defRPr>
            </a:lvl1pPr>
          </a:lstStyle>
          <a:p>
            <a:r>
              <a:rPr lang="en-US"/>
              <a:t>Click to edit Master title style</a:t>
            </a:r>
            <a:endParaRPr lang="en-US" dirty="0"/>
          </a:p>
        </p:txBody>
      </p:sp>
      <p:cxnSp>
        <p:nvCxnSpPr>
          <p:cNvPr id="7" name="Straight Connector 6"/>
          <p:cNvCxnSpPr/>
          <p:nvPr/>
        </p:nvCxnSpPr>
        <p:spPr>
          <a:xfrm>
            <a:off x="1371600" y="3657600"/>
            <a:ext cx="9220200" cy="0"/>
          </a:xfrm>
          <a:prstGeom prst="line">
            <a:avLst/>
          </a:prstGeom>
          <a:ln w="38100">
            <a:solidFill>
              <a:srgbClr val="FFC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7953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 x 3 Graphic Box">
    <p:spTree>
      <p:nvGrpSpPr>
        <p:cNvPr id="1" name=""/>
        <p:cNvGrpSpPr/>
        <p:nvPr/>
      </p:nvGrpSpPr>
      <p:grpSpPr>
        <a:xfrm>
          <a:off x="0" y="0"/>
          <a:ext cx="0" cy="0"/>
          <a:chOff x="0" y="0"/>
          <a:chExt cx="0" cy="0"/>
        </a:xfrm>
      </p:grpSpPr>
      <p:sp>
        <p:nvSpPr>
          <p:cNvPr id="3" name="Picture Placeholder 2"/>
          <p:cNvSpPr>
            <a:spLocks noGrp="1" noChangeAspect="1"/>
          </p:cNvSpPr>
          <p:nvPr>
            <p:ph type="pic" sz="quarter" idx="10"/>
          </p:nvPr>
        </p:nvSpPr>
        <p:spPr>
          <a:xfrm>
            <a:off x="152400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87039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de Referenc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638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de Reference Graphic">
    <p:bg>
      <p:bgPr>
        <a:solidFill>
          <a:schemeClr val="tx1"/>
        </a:solid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DD6E1E38-8310-4016-BC65-BE352CE2E5ED}"/>
              </a:ext>
            </a:extLst>
          </p:cNvPr>
          <p:cNvSpPr>
            <a:spLocks noGrp="1" noChangeAspect="1"/>
          </p:cNvSpPr>
          <p:nvPr>
            <p:ph type="pic" sz="quarter" idx="10"/>
          </p:nvPr>
        </p:nvSpPr>
        <p:spPr>
          <a:xfrm>
            <a:off x="165100" y="0"/>
            <a:ext cx="11855450" cy="6858000"/>
          </a:xfrm>
        </p:spPr>
        <p:txBody>
          <a:bodyPr/>
          <a:lstStyle/>
          <a:p>
            <a:r>
              <a:rPr lang="en-US"/>
              <a:t>Click icon to add picture</a:t>
            </a:r>
            <a:endParaRPr lang="en-US" dirty="0"/>
          </a:p>
        </p:txBody>
      </p:sp>
    </p:spTree>
    <p:extLst>
      <p:ext uri="{BB962C8B-B14F-4D97-AF65-F5344CB8AC3E}">
        <p14:creationId xmlns:p14="http://schemas.microsoft.com/office/powerpoint/2010/main" val="1674417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30936"/>
            <a:ext cx="10820400" cy="129302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TextBox 3"/>
          <p:cNvSpPr txBox="1"/>
          <p:nvPr/>
        </p:nvSpPr>
        <p:spPr>
          <a:xfrm>
            <a:off x="10668000" y="6336268"/>
            <a:ext cx="838200" cy="369332"/>
          </a:xfrm>
          <a:prstGeom prst="rect">
            <a:avLst/>
          </a:prstGeom>
          <a:noFill/>
        </p:spPr>
        <p:txBody>
          <a:bodyPr wrap="square" rtlCol="0">
            <a:spAutoFit/>
          </a:bodyPr>
          <a:lstStyle/>
          <a:p>
            <a:pPr algn="r"/>
            <a:fld id="{73BBB9B7-F9F7-4FF3-A6C2-91DA873266CA}" type="slidenum">
              <a:rPr lang="en-US" smtClean="0"/>
              <a:pPr algn="r"/>
              <a:t>‹#›</a:t>
            </a:fld>
            <a:endParaRPr lang="en-US" dirty="0"/>
          </a:p>
        </p:txBody>
      </p:sp>
      <p:sp>
        <p:nvSpPr>
          <p:cNvPr id="7" name="TextBox 6"/>
          <p:cNvSpPr txBox="1"/>
          <p:nvPr/>
        </p:nvSpPr>
        <p:spPr>
          <a:xfrm>
            <a:off x="3822412" y="6336268"/>
            <a:ext cx="4547177" cy="369332"/>
          </a:xfrm>
          <a:prstGeom prst="rect">
            <a:avLst/>
          </a:prstGeom>
          <a:noFill/>
        </p:spPr>
        <p:txBody>
          <a:bodyPr wrap="square" rtlCol="0">
            <a:spAutoFit/>
          </a:bodyPr>
          <a:lstStyle/>
          <a:p>
            <a:pPr algn="ctr"/>
            <a:r>
              <a:rPr lang="en-US" dirty="0"/>
              <a:t>Copyright 2020, www.MikeHolt.com</a:t>
            </a:r>
          </a:p>
        </p:txBody>
      </p:sp>
    </p:spTree>
    <p:extLst>
      <p:ext uri="{BB962C8B-B14F-4D97-AF65-F5344CB8AC3E}">
        <p14:creationId xmlns:p14="http://schemas.microsoft.com/office/powerpoint/2010/main" val="40418421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70" r:id="rId5"/>
  </p:sldLayoutIdLst>
  <p:txStyles>
    <p:titleStyle>
      <a:lvl1pPr algn="r" defTabSz="914400" rtl="0" eaLnBrk="1" latinLnBrk="0" hangingPunct="1">
        <a:lnSpc>
          <a:spcPct val="90000"/>
        </a:lnSpc>
        <a:spcBef>
          <a:spcPct val="0"/>
        </a:spcBef>
        <a:buNone/>
        <a:defRPr sz="4800" b="1" kern="1200" cap="none" baseline="0">
          <a:solidFill>
            <a:srgbClr val="FFC000"/>
          </a:solidFill>
          <a:latin typeface="Arial Narrow" panose="020B060602020203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0" kern="1200">
          <a:solidFill>
            <a:schemeClr val="tx1"/>
          </a:solidFill>
          <a:latin typeface="Arial Narrow" panose="020B0606020202030204" pitchFamily="34" charset="0"/>
          <a:ea typeface="+mn-ea"/>
          <a:cs typeface="+mn-cs"/>
        </a:defRPr>
      </a:lvl1pPr>
      <a:lvl2pPr marL="1028700" indent="-571500" algn="l" defTabSz="914400" rtl="0" eaLnBrk="1" latinLnBrk="0" hangingPunct="1">
        <a:lnSpc>
          <a:spcPct val="90000"/>
        </a:lnSpc>
        <a:spcBef>
          <a:spcPts val="500"/>
        </a:spcBef>
        <a:buFont typeface="Arial" panose="020B0604020202020204" pitchFamily="34" charset="0"/>
        <a:buChar char="•"/>
        <a:defRPr sz="3600" b="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file:///C:\Users\Brian\Dropbox%20(MHE)\MHE%20Technical%20Team\2020%20Files\PNG%20Graphics\\210.8A4%2001.p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file:///C:\Users\Brian\Dropbox%20(MHE)\MHE%20Technical%20Team\2020%20Files\PNG%20Graphics\\210.8%2002%20PH.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file:///C:\Users\Brian\Dropbox%20(MHE)\MHE%20Technical%20Team\2020%20Files\PNG%20Graphics\\210.8%2001.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file:///C:\Users\Brian\Dropbox%20(MHE)\MHE%20Technical%20Team\2020%20Files\PNG%20Graphics\\100-ground-fault%20CI%2001%20N0.p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file:///C:\Users\Brian\Dropbox%20(MHE)\MHE%20Technical%20Team\2020%20Files\PNG%20Graphics\\210.8A1%2001.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file:///C:\Users\Brian\Dropbox%20(MHE)\MHE%20Technical%20Team\2020%20Files\PNG%20Graphics\\210.8A2%2001.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file:///C:\Users\Brian\Dropbox%20(MHE)\MHE%20Technical%20Team\2020%20Files\PNG%20Graphics\\210.8A3%2001.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01D20-6755-458D-9C1B-BE46E2B309BF}"/>
              </a:ext>
            </a:extLst>
          </p:cNvPr>
          <p:cNvSpPr>
            <a:spLocks noGrp="1"/>
          </p:cNvSpPr>
          <p:nvPr>
            <p:ph type="title"/>
          </p:nvPr>
        </p:nvSpPr>
        <p:spPr/>
        <p:txBody>
          <a:bodyPr/>
          <a:lstStyle/>
          <a:p>
            <a:r>
              <a:rPr lang="en-US" dirty="0"/>
              <a:t>Article 210—Branch Circuits</a:t>
            </a:r>
            <a:br>
              <a:rPr lang="en-US" dirty="0"/>
            </a:br>
            <a:endParaRPr lang="en-US" dirty="0"/>
          </a:p>
        </p:txBody>
      </p:sp>
      <p:pic>
        <p:nvPicPr>
          <p:cNvPr id="5" name="Picture 4">
            <a:extLst>
              <a:ext uri="{FF2B5EF4-FFF2-40B4-BE49-F238E27FC236}">
                <a16:creationId xmlns:a16="http://schemas.microsoft.com/office/drawing/2014/main" id="{48D55A86-38CB-436E-9819-95F43D1BE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2346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4368254-DAF7-4FA4-BF70-233DDA290C57}"/>
              </a:ext>
            </a:extLst>
          </p:cNvPr>
          <p:cNvPicPr>
            <a:picLocks noGrp="1" noChangeAspect="1"/>
          </p:cNvPicPr>
          <p:nvPr>
            <p:ph type="pic" sz="quarter" idx="10"/>
          </p:nvPr>
        </p:nvPicPr>
        <p:blipFill>
          <a:blip r:embed="rId3" r:link="rId4">
            <a:extLst>
              <a:ext uri="{28A0092B-C50C-407E-A947-70E740481C1C}">
                <a14:useLocalDpi xmlns:a14="http://schemas.microsoft.com/office/drawing/2010/main" val="0"/>
              </a:ext>
            </a:extLst>
          </a:blip>
          <a:srcRect l="52" r="52"/>
          <a:stretch>
            <a:fillRect/>
          </a:stretch>
        </p:blipFill>
        <p:spPr>
          <a:xfrm>
            <a:off x="1530208" y="0"/>
            <a:ext cx="9131585" cy="6848678"/>
          </a:xfrm>
        </p:spPr>
      </p:pic>
    </p:spTree>
    <p:extLst>
      <p:ext uri="{BB962C8B-B14F-4D97-AF65-F5344CB8AC3E}">
        <p14:creationId xmlns:p14="http://schemas.microsoft.com/office/powerpoint/2010/main" val="4079788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8B948A-99E4-4C9A-B960-BCE4329AB5EA}"/>
              </a:ext>
            </a:extLst>
          </p:cNvPr>
          <p:cNvSpPr>
            <a:spLocks noGrp="1"/>
          </p:cNvSpPr>
          <p:nvPr>
            <p:ph type="body" idx="1"/>
          </p:nvPr>
        </p:nvSpPr>
        <p:spPr/>
        <p:txBody>
          <a:bodyPr>
            <a:normAutofit/>
          </a:bodyPr>
          <a:lstStyle/>
          <a:p>
            <a:r>
              <a:rPr lang="en-US" dirty="0"/>
              <a:t>Revisions are many and include clarifications, expansions to existing rules, and a few new items. </a:t>
            </a:r>
          </a:p>
        </p:txBody>
      </p:sp>
      <p:sp>
        <p:nvSpPr>
          <p:cNvPr id="2" name="Title 1">
            <a:extLst>
              <a:ext uri="{FF2B5EF4-FFF2-40B4-BE49-F238E27FC236}">
                <a16:creationId xmlns:a16="http://schemas.microsoft.com/office/drawing/2014/main" id="{EBD628AE-ACA6-4E4D-A264-F8044BF6FC4E}"/>
              </a:ext>
            </a:extLst>
          </p:cNvPr>
          <p:cNvSpPr>
            <a:spLocks noGrp="1"/>
          </p:cNvSpPr>
          <p:nvPr>
            <p:ph type="title"/>
          </p:nvPr>
        </p:nvSpPr>
        <p:spPr/>
        <p:txBody>
          <a:bodyPr/>
          <a:lstStyle/>
          <a:p>
            <a:r>
              <a:rPr lang="en-US" dirty="0"/>
              <a:t>GFCI Protection </a:t>
            </a:r>
            <a:br>
              <a:rPr lang="en-US" dirty="0"/>
            </a:br>
            <a:r>
              <a:rPr lang="en-US" dirty="0"/>
              <a:t>210.8</a:t>
            </a:r>
          </a:p>
        </p:txBody>
      </p:sp>
    </p:spTree>
    <p:extLst>
      <p:ext uri="{BB962C8B-B14F-4D97-AF65-F5344CB8AC3E}">
        <p14:creationId xmlns:p14="http://schemas.microsoft.com/office/powerpoint/2010/main" val="2055481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DCBFB0A-9196-4F22-98D2-2F2B0AAC615E}"/>
              </a:ext>
            </a:extLst>
          </p:cNvPr>
          <p:cNvPicPr>
            <a:picLocks noGrp="1" noChangeAspect="1"/>
          </p:cNvPicPr>
          <p:nvPr>
            <p:ph type="pic" sz="quarter" idx="10"/>
          </p:nvPr>
        </p:nvPicPr>
        <p:blipFill>
          <a:blip r:embed="rId3" r:link="rId4">
            <a:extLst>
              <a:ext uri="{28A0092B-C50C-407E-A947-70E740481C1C}">
                <a14:useLocalDpi xmlns:a14="http://schemas.microsoft.com/office/drawing/2010/main" val="0"/>
              </a:ext>
            </a:extLst>
          </a:blip>
          <a:srcRect l="52" r="52"/>
          <a:stretch>
            <a:fillRect/>
          </a:stretch>
        </p:blipFill>
        <p:spPr>
          <a:xfrm>
            <a:off x="1530208" y="0"/>
            <a:ext cx="9131585" cy="6848678"/>
          </a:xfrm>
        </p:spPr>
      </p:pic>
    </p:spTree>
    <p:extLst>
      <p:ext uri="{BB962C8B-B14F-4D97-AF65-F5344CB8AC3E}">
        <p14:creationId xmlns:p14="http://schemas.microsoft.com/office/powerpoint/2010/main" val="399967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119AFA6-6AA6-447A-B435-3AEAD5C16496}"/>
              </a:ext>
            </a:extLst>
          </p:cNvPr>
          <p:cNvPicPr>
            <a:picLocks noGrp="1" noChangeAspect="1"/>
          </p:cNvPicPr>
          <p:nvPr>
            <p:ph type="pic" sz="quarter" idx="10"/>
          </p:nvPr>
        </p:nvPicPr>
        <p:blipFill>
          <a:blip r:embed="rId3" r:link="rId4">
            <a:extLst>
              <a:ext uri="{28A0092B-C50C-407E-A947-70E740481C1C}">
                <a14:useLocalDpi xmlns:a14="http://schemas.microsoft.com/office/drawing/2010/main" val="0"/>
              </a:ext>
            </a:extLst>
          </a:blip>
          <a:srcRect l="52" r="52"/>
          <a:stretch>
            <a:fillRect/>
          </a:stretch>
        </p:blipFill>
        <p:spPr>
          <a:xfrm>
            <a:off x="1530208" y="0"/>
            <a:ext cx="9131585" cy="6848678"/>
          </a:xfrm>
        </p:spPr>
      </p:pic>
    </p:spTree>
    <p:extLst>
      <p:ext uri="{BB962C8B-B14F-4D97-AF65-F5344CB8AC3E}">
        <p14:creationId xmlns:p14="http://schemas.microsoft.com/office/powerpoint/2010/main" val="2629940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8ED5E75-EDDE-435F-9D14-853711A2888D}"/>
              </a:ext>
            </a:extLst>
          </p:cNvPr>
          <p:cNvPicPr>
            <a:picLocks noGrp="1" noChangeAspect="1"/>
          </p:cNvPicPr>
          <p:nvPr>
            <p:ph type="pic" sz="quarter" idx="10"/>
          </p:nvPr>
        </p:nvPicPr>
        <p:blipFill>
          <a:blip r:embed="rId3" r:link="rId4">
            <a:extLst>
              <a:ext uri="{28A0092B-C50C-407E-A947-70E740481C1C}">
                <a14:useLocalDpi xmlns:a14="http://schemas.microsoft.com/office/drawing/2010/main" val="0"/>
              </a:ext>
            </a:extLst>
          </a:blip>
          <a:srcRect l="52" r="52"/>
          <a:stretch>
            <a:fillRect/>
          </a:stretch>
        </p:blipFill>
        <p:spPr>
          <a:xfrm>
            <a:off x="1530208" y="0"/>
            <a:ext cx="9131585" cy="6848678"/>
          </a:xfrm>
        </p:spPr>
      </p:pic>
    </p:spTree>
    <p:extLst>
      <p:ext uri="{BB962C8B-B14F-4D97-AF65-F5344CB8AC3E}">
        <p14:creationId xmlns:p14="http://schemas.microsoft.com/office/powerpoint/2010/main" val="3194783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4C396F-5EC7-4E68-A70B-6B0388046559}"/>
              </a:ext>
            </a:extLst>
          </p:cNvPr>
          <p:cNvSpPr>
            <a:spLocks noGrp="1"/>
          </p:cNvSpPr>
          <p:nvPr>
            <p:ph type="body" idx="1"/>
          </p:nvPr>
        </p:nvSpPr>
        <p:spPr/>
        <p:txBody>
          <a:bodyPr/>
          <a:lstStyle/>
          <a:p>
            <a:r>
              <a:rPr lang="en-US" dirty="0"/>
              <a:t>Requirements were expanded for GFCI protection of  receptacles rated 125V through 250V.</a:t>
            </a:r>
          </a:p>
        </p:txBody>
      </p:sp>
      <p:sp>
        <p:nvSpPr>
          <p:cNvPr id="3" name="Title 2">
            <a:extLst>
              <a:ext uri="{FF2B5EF4-FFF2-40B4-BE49-F238E27FC236}">
                <a16:creationId xmlns:a16="http://schemas.microsoft.com/office/drawing/2014/main" id="{5F3A3612-90FE-4788-A204-DEFF4EA2658F}"/>
              </a:ext>
            </a:extLst>
          </p:cNvPr>
          <p:cNvSpPr>
            <a:spLocks noGrp="1"/>
          </p:cNvSpPr>
          <p:nvPr>
            <p:ph type="title"/>
          </p:nvPr>
        </p:nvSpPr>
        <p:spPr/>
        <p:txBody>
          <a:bodyPr/>
          <a:lstStyle/>
          <a:p>
            <a:r>
              <a:rPr lang="en-US" dirty="0"/>
              <a:t>Dwelling Units</a:t>
            </a:r>
            <a:br>
              <a:rPr lang="en-US" dirty="0"/>
            </a:br>
            <a:r>
              <a:rPr lang="en-US" dirty="0"/>
              <a:t>210.8(A)</a:t>
            </a:r>
          </a:p>
        </p:txBody>
      </p:sp>
    </p:spTree>
    <p:extLst>
      <p:ext uri="{BB962C8B-B14F-4D97-AF65-F5344CB8AC3E}">
        <p14:creationId xmlns:p14="http://schemas.microsoft.com/office/powerpoint/2010/main" val="401415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FE8C76D-8B01-42EB-BF60-2A03B0A59E05}"/>
              </a:ext>
            </a:extLst>
          </p:cNvPr>
          <p:cNvPicPr>
            <a:picLocks noGrp="1" noChangeAspect="1"/>
          </p:cNvPicPr>
          <p:nvPr>
            <p:ph type="pic" sz="quarter" idx="10"/>
          </p:nvPr>
        </p:nvPicPr>
        <p:blipFill>
          <a:blip r:embed="rId3" r:link="rId4">
            <a:extLst>
              <a:ext uri="{28A0092B-C50C-407E-A947-70E740481C1C}">
                <a14:useLocalDpi xmlns:a14="http://schemas.microsoft.com/office/drawing/2010/main" val="0"/>
              </a:ext>
            </a:extLst>
          </a:blip>
          <a:srcRect l="52" r="52"/>
          <a:stretch>
            <a:fillRect/>
          </a:stretch>
        </p:blipFill>
        <p:spPr>
          <a:xfrm>
            <a:off x="1530208" y="0"/>
            <a:ext cx="9131585" cy="6848678"/>
          </a:xfrm>
        </p:spPr>
      </p:pic>
    </p:spTree>
    <p:extLst>
      <p:ext uri="{BB962C8B-B14F-4D97-AF65-F5344CB8AC3E}">
        <p14:creationId xmlns:p14="http://schemas.microsoft.com/office/powerpoint/2010/main" val="28017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26B5D31-5288-4D27-848E-E0C6471B6DC4}"/>
              </a:ext>
            </a:extLst>
          </p:cNvPr>
          <p:cNvPicPr>
            <a:picLocks noGrp="1" noChangeAspect="1"/>
          </p:cNvPicPr>
          <p:nvPr>
            <p:ph type="pic" sz="quarter" idx="10"/>
          </p:nvPr>
        </p:nvPicPr>
        <p:blipFill>
          <a:blip r:embed="rId3" r:link="rId4">
            <a:extLst>
              <a:ext uri="{28A0092B-C50C-407E-A947-70E740481C1C}">
                <a14:useLocalDpi xmlns:a14="http://schemas.microsoft.com/office/drawing/2010/main" val="0"/>
              </a:ext>
            </a:extLst>
          </a:blip>
          <a:srcRect l="52" r="52"/>
          <a:stretch>
            <a:fillRect/>
          </a:stretch>
        </p:blipFill>
        <p:spPr>
          <a:xfrm>
            <a:off x="1530208" y="0"/>
            <a:ext cx="9131585" cy="6848678"/>
          </a:xfrm>
        </p:spPr>
      </p:pic>
    </p:spTree>
    <p:extLst>
      <p:ext uri="{BB962C8B-B14F-4D97-AF65-F5344CB8AC3E}">
        <p14:creationId xmlns:p14="http://schemas.microsoft.com/office/powerpoint/2010/main" val="285546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0CE2968-2496-48E1-9A54-B99248AA79DE}"/>
              </a:ext>
            </a:extLst>
          </p:cNvPr>
          <p:cNvPicPr>
            <a:picLocks noGrp="1" noChangeAspect="1"/>
          </p:cNvPicPr>
          <p:nvPr>
            <p:ph type="pic" sz="quarter" idx="10"/>
          </p:nvPr>
        </p:nvPicPr>
        <p:blipFill>
          <a:blip r:embed="rId3" r:link="rId4">
            <a:extLst>
              <a:ext uri="{28A0092B-C50C-407E-A947-70E740481C1C}">
                <a14:useLocalDpi xmlns:a14="http://schemas.microsoft.com/office/drawing/2010/main" val="0"/>
              </a:ext>
            </a:extLst>
          </a:blip>
          <a:srcRect l="52" r="52"/>
          <a:stretch>
            <a:fillRect/>
          </a:stretch>
        </p:blipFill>
        <p:spPr>
          <a:xfrm>
            <a:off x="1530208" y="0"/>
            <a:ext cx="9131585" cy="6848678"/>
          </a:xfrm>
        </p:spPr>
      </p:pic>
    </p:spTree>
    <p:extLst>
      <p:ext uri="{BB962C8B-B14F-4D97-AF65-F5344CB8AC3E}">
        <p14:creationId xmlns:p14="http://schemas.microsoft.com/office/powerpoint/2010/main" val="3621874486"/>
      </p:ext>
    </p:extLst>
  </p:cSld>
  <p:clrMapOvr>
    <a:masterClrMapping/>
  </p:clrMapOvr>
</p:sld>
</file>

<file path=ppt/theme/theme1.xml><?xml version="1.0" encoding="utf-8"?>
<a:theme xmlns:a="http://schemas.openxmlformats.org/drawingml/2006/main" name="MHE2020ppt">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E2020ppt" id="{51DA8833-3231-4AF7-83E7-B473DF099C07}" vid="{D48D3E51-7A39-4338-A372-5A4793B4F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MHE2020ppt</Template>
  <TotalTime>4161</TotalTime>
  <Words>357</Words>
  <Application>Microsoft Macintosh PowerPoint</Application>
  <PresentationFormat>Widescreen</PresentationFormat>
  <Paragraphs>47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Narrow</vt:lpstr>
      <vt:lpstr>Calibri</vt:lpstr>
      <vt:lpstr>Century Gothic</vt:lpstr>
      <vt:lpstr>MHE2020ppt</vt:lpstr>
      <vt:lpstr>Article 210—Branch Circuits </vt:lpstr>
      <vt:lpstr>GFCI Protection  210.8</vt:lpstr>
      <vt:lpstr>PowerPoint Presentation</vt:lpstr>
      <vt:lpstr>PowerPoint Presentation</vt:lpstr>
      <vt:lpstr>PowerPoint Presentation</vt:lpstr>
      <vt:lpstr>Dwelling Units 210.8(A)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Global Changes</dc:title>
  <dc:creator>Greg</dc:creator>
  <cp:lastModifiedBy>Greg Finnie</cp:lastModifiedBy>
  <cp:revision>290</cp:revision>
  <dcterms:created xsi:type="dcterms:W3CDTF">2019-09-21T12:24:45Z</dcterms:created>
  <dcterms:modified xsi:type="dcterms:W3CDTF">2021-02-16T21:22:06Z</dcterms:modified>
</cp:coreProperties>
</file>